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4"/>
  </p:sldMasterIdLst>
  <p:notesMasterIdLst>
    <p:notesMasterId r:id="rId30"/>
  </p:notesMasterIdLst>
  <p:sldIdLst>
    <p:sldId id="256" r:id="rId5"/>
    <p:sldId id="257" r:id="rId6"/>
    <p:sldId id="352" r:id="rId7"/>
    <p:sldId id="354" r:id="rId8"/>
    <p:sldId id="357" r:id="rId9"/>
    <p:sldId id="373" r:id="rId10"/>
    <p:sldId id="353" r:id="rId11"/>
    <p:sldId id="374" r:id="rId12"/>
    <p:sldId id="356" r:id="rId13"/>
    <p:sldId id="372" r:id="rId14"/>
    <p:sldId id="366" r:id="rId15"/>
    <p:sldId id="368" r:id="rId16"/>
    <p:sldId id="369" r:id="rId17"/>
    <p:sldId id="362" r:id="rId18"/>
    <p:sldId id="359" r:id="rId19"/>
    <p:sldId id="375" r:id="rId20"/>
    <p:sldId id="365" r:id="rId21"/>
    <p:sldId id="378" r:id="rId22"/>
    <p:sldId id="377" r:id="rId23"/>
    <p:sldId id="363" r:id="rId24"/>
    <p:sldId id="364" r:id="rId25"/>
    <p:sldId id="379" r:id="rId26"/>
    <p:sldId id="358" r:id="rId27"/>
    <p:sldId id="360" r:id="rId28"/>
    <p:sldId id="3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4D690-4374-C247-A0E8-AF66082E0C44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37B-D83B-914F-8020-FB860BBD1A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60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450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224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45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78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0DD8-6D83-E378-50C3-AF2AD5F3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8093451-1B1A-101E-1D91-92D0F5EB0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A8E9EBA-16AB-2134-80AE-3A63C5B2F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81708F5-764E-EE29-3B41-D6D09E0613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389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171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2274235-44D4-8041-9AED-2346C0EE1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E359EA-D287-A449-8193-A941D891FBD4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996F1FA-75A8-5948-AC02-8CDBC372F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E8FDB57-2814-6E4B-B97F-790DCEB224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01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7B-D83B-914F-8020-FB860BBD1AD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384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EE99CFB7-4D24-A84D-829E-549069035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E89B435-C10C-C048-A1EA-748BBD6BC271}" type="slidenum">
              <a:rPr lang="en-US" altLang="en-US" smtClean="0">
                <a:solidFill>
                  <a:srgbClr val="AE2B21"/>
                </a:solidFill>
                <a:latin typeface="Tahoma" panose="020B0604030504040204" pitchFamily="34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srgbClr val="AE2B21"/>
              </a:solidFill>
              <a:latin typeface="Tahoma" panose="020B060403050404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52D1606-771C-604C-962F-A25FC11BC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5F7A03C-F58D-B449-90A3-07F610C4E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094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7B-D83B-914F-8020-FB860BBD1AD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42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05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50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927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29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40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74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82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57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086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50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825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9D7D0-7EF9-764C-B09F-8386B5E2699F}" type="datetimeFigureOut">
              <a:rPr lang="en-AU" smtClean="0"/>
              <a:t>6/10/2024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C53C8-D80C-9241-87E4-A1E3C25A1C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G7Uq_JFDz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varun.Bhardwaj@futureskills.co.n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xxx@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BFCA9-33B3-1540-904F-A1E7F6D07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1" y="172959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CN" sz="4000" b="1">
                <a:latin typeface="Arial" panose="020B0604020202020204" pitchFamily="34" charset="0"/>
                <a:cs typeface="Arial" panose="020B0604020202020204" pitchFamily="34" charset="0"/>
              </a:rPr>
              <a:t>AM802002</a:t>
            </a:r>
            <a:r>
              <a:rPr lang="zh-CN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>
                <a:latin typeface="Arial" panose="020B0604020202020204" pitchFamily="34" charset="0"/>
                <a:cs typeface="Arial" panose="020B0604020202020204" pitchFamily="34" charset="0"/>
              </a:rPr>
              <a:t>Enquiry</a:t>
            </a:r>
            <a:endParaRPr lang="en-AU" sz="40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3C8EE-593C-F74F-990D-83AA3B6C8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4300484"/>
            <a:ext cx="8915399" cy="11262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(Session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1):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F54D25-8ED3-08D4-A80A-CBD11CEA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80" y="0"/>
            <a:ext cx="3919820" cy="1126283"/>
          </a:xfrm>
          <a:prstGeom prst="rect">
            <a:avLst/>
          </a:prstGeom>
        </p:spPr>
      </p:pic>
      <p:pic>
        <p:nvPicPr>
          <p:cNvPr id="2050" name="Picture 2" descr="Kia Ora sign art, carved of wood– TroubleMaker.co.nz">
            <a:extLst>
              <a:ext uri="{FF2B5EF4-FFF2-40B4-BE49-F238E27FC236}">
                <a16:creationId xmlns:a16="http://schemas.microsoft.com/office/drawing/2014/main" id="{B262EEE1-457B-56DE-8B21-312BA4D4F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76" y="1088917"/>
            <a:ext cx="3314048" cy="18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3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99A4F-7B4B-3A61-9964-B0306B28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scientific method?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A1A94-F8A8-9B25-8BE6-2849C719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895" y="1540189"/>
            <a:ext cx="5922927" cy="377762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methods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area of Applied Management:</a:t>
            </a:r>
          </a:p>
          <a:p>
            <a:r>
              <a:rPr lang="en-NZ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way research go about using knowledge and evidence to reach objective conclusions about the real world.</a:t>
            </a:r>
          </a:p>
          <a:p>
            <a:r>
              <a:rPr lang="en-NZ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and interpretation of empirical evidence (facts from observation or experimentation) to confirm or disprove prior conceptions.  </a:t>
            </a:r>
          </a:p>
          <a:p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research methods include: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research methods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research methods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Mixed-research methods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(Will be covered from Week 4)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research?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altLang="zh-CN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0B72E9-6D84-9FE8-1E2B-419B947B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42" y="1264555"/>
            <a:ext cx="4099199" cy="50280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BC1332-7396-B486-F6DA-52A49BE0645D}"/>
              </a:ext>
            </a:extLst>
          </p:cNvPr>
          <p:cNvSpPr txBox="1"/>
          <p:nvPr/>
        </p:nvSpPr>
        <p:spPr>
          <a:xfrm>
            <a:off x="7739819" y="6404181"/>
            <a:ext cx="3961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Zikmund et al. (2013)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AU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49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6C21B-5E2D-608B-162E-2EA7D8FC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(30%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grade)</a:t>
            </a:r>
            <a:endParaRPr lang="en-AU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A11C9F-4B32-8551-3D89-5F932A25E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guidance: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1400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(+/-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10%)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Monday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(28 October 2024),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9:00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Assessment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overview: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first of two assessments for this course. The objective of this assessment is to provide the students with knowledge of how to critically review and evaluate a published article regarding an empirical study from a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peer-reviewed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journal. 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assessment: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individual assessment that you will complete in your learner-managed time, however, your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provide opportunities during class time for clarification and guidance. All work must be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 your own and all literature used must be referenced appropriately using APA 7th edition. In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to pass this course, you must achieve a cumulative grade of at least 50%, across assessment one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two.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outcome(s)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assessed: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a critical literature review of a subject/area within an applied business management context.</a:t>
            </a:r>
            <a:endParaRPr lang="en-A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7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6C21B-5E2D-608B-162E-2EA7D8FC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A11C9F-4B32-8551-3D89-5F932A2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80" y="1346175"/>
            <a:ext cx="8915400" cy="44799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NZ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prepare for this assessment you will: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secondary research, identify an area/topic of applied management that is of interest to you.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keywords and undertake a keyword search of the literature using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databases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All selected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have been published within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five years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primary article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 highly relevant to the identified applied management area/topic, then select at least three articles on the research area/topic related to the primary article.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critical literature review on the research area/topic of interest using the selected articles. </a:t>
            </a:r>
          </a:p>
          <a:p>
            <a:pPr marL="0" indent="0">
              <a:buNone/>
            </a:pPr>
            <a:endParaRPr lang="en-NZ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Critical Review will include: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introduction to the review including how the 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NZ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least three supportive articles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located, evaluated, managed and used to support the identification of the applied management area/topic.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body of the review itself, including explanation, evaluation, comparison and/or critique of relevant applied management concepts, ideas and opinions from the selected articles, implications for applied management practice.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 drawn from your analysis of the articles. 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full Reference list using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 APA referencing style.</a:t>
            </a:r>
            <a:endParaRPr lang="en-A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6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6C21B-5E2D-608B-162E-2EA7D8FC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46296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Marking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Rubric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305759-D866-2B08-5565-508E5454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09" y="1103413"/>
            <a:ext cx="9829381" cy="55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9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8D20105-A25D-CE48-954C-F1333DEBA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923" y="553998"/>
            <a:ext cx="8588835" cy="722312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How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plan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out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your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assessment?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B02D04-2CF7-235B-D9A4-A30384B372F5}"/>
              </a:ext>
            </a:extLst>
          </p:cNvPr>
          <p:cNvSpPr txBox="1"/>
          <p:nvPr/>
        </p:nvSpPr>
        <p:spPr>
          <a:xfrm>
            <a:off x="1308847" y="1502688"/>
            <a:ext cx="95743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 prepare for this assessment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you will: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 a research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(please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me)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keywords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undertake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 a keyword search of the literature using identified academic databases 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(see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Roberston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Library)</a:t>
            </a:r>
            <a:endParaRPr lang="en-NZ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 and read appropriate literature (1 primary plus minimum 3 supportive).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Organise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endParaRPr lang="en-NZ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Write up your literature review </a:t>
            </a:r>
          </a:p>
          <a:p>
            <a:pPr marL="0" indent="0" fontAlgn="base">
              <a:buNone/>
            </a:pPr>
            <a:endParaRPr lang="en-NZ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Your Literature Review will include: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An introduction to your research problem or statement. What is it and why is it important?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Body of your report with the use of subheading as appropriate.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Conclusions drawn from your analysis of the literature, including recommendation for future research.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Full Reference list using correct APA referencing style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use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the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reference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management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tool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Zotero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NZ" altLang="zh-CN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endParaRPr lang="en-NZ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1883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99A4F-7B4B-3A61-9964-B0306B28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research?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A1A94-F8A8-9B25-8BE6-2849C719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69" y="1690688"/>
            <a:ext cx="8246095" cy="3777622"/>
          </a:xfrm>
        </p:spPr>
        <p:txBody>
          <a:bodyPr>
            <a:normAutofit lnSpcReduction="10000"/>
          </a:bodyPr>
          <a:lstStyle/>
          <a:p>
            <a:r>
              <a:rPr lang="en-NZ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Management research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application of the </a:t>
            </a:r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Method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searching for the truth about management phenomena.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way research go about using knowledge and evidence to reach objective conclusions about the real world.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and interpretation of empirical evidence (facts from observation or experimentation) to confirm or disprove prior conceptions.  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92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B454-0E6F-0DC6-C4CD-79A54BEB5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17E59-496A-A3E0-85A5-B6E752DB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NZ" altLang="zh-CN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ariables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B7772-8135-B3E9-E3E8-12DE6FDDE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386" y="1690688"/>
            <a:ext cx="8915400" cy="377762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concrete and measurable indicators that represent change from one instance to another; can exhibit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values (usually in magnitude or strength) or in direction.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Dependent variable: A process outcome or a variable that is predicted and/or explained by other variables.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variable: A variable that is expected to influence the dependent variable in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way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NZ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other hand is something that does not change; is not useful in addressing research questions.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variables:</a:t>
            </a:r>
            <a:endParaRPr lang="en-NZ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Variable: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variable that can take on a range of values that correspond to some quantitative amount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satisfaction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score)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Variable: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variable that indicates membership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group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type)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NZ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1D364-29C2-59B0-E14D-B433C37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constructs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CDB05-12DB-A5E8-FDE4-5B184CC0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386" y="1690688"/>
            <a:ext cx="8915400" cy="377762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research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altLang="zh-CN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constructs</a:t>
            </a: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abstract concepts or ideas that researchers use to describe, understand, and measure real-world phenomena. Constructs are often measured using multiple variables or indicators.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Constructs: Cannot be directly observed (e.g., intelligence, motivation)</a:t>
            </a:r>
          </a:p>
          <a:p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 Constructs: Can be directly measured (e.g., height, weight)</a:t>
            </a:r>
          </a:p>
          <a:p>
            <a:pPr marL="0" indent="0">
              <a:buNone/>
            </a:pPr>
            <a:r>
              <a:rPr lang="en-NZ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Researchers must define how constructs will be measured or observed in a study through a process called operationalisation.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constructs:</a:t>
            </a:r>
            <a:endParaRPr lang="en-NZ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Constructs: </a:t>
            </a:r>
            <a:r>
              <a:rPr lang="en-NZ" altLang="zh-CN" sz="2900" dirty="0">
                <a:latin typeface="Arial" panose="020B0604020202020204" pitchFamily="34" charset="0"/>
                <a:cs typeface="Arial" panose="020B0604020202020204" pitchFamily="34" charset="0"/>
              </a:rPr>
              <a:t>Abstract ideas developed to explain, predict, and understand phenomena (e.g., self-efficacy, organisational culture).</a:t>
            </a:r>
          </a:p>
          <a:p>
            <a:pPr marL="0" indent="0">
              <a:buNone/>
            </a:pPr>
            <a:r>
              <a:rPr lang="en-NZ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Constructs: </a:t>
            </a:r>
            <a:r>
              <a:rPr lang="en-NZ" altLang="zh-CN" sz="2900" dirty="0">
                <a:latin typeface="Arial" panose="020B0604020202020204" pitchFamily="34" charset="0"/>
                <a:cs typeface="Arial" panose="020B0604020202020204" pitchFamily="34" charset="0"/>
              </a:rPr>
              <a:t>Derived from observations and can be directly measured (e.g., job performance, customer satisfaction).</a:t>
            </a:r>
          </a:p>
          <a:p>
            <a:pPr marL="0" indent="0">
              <a:buNone/>
            </a:pPr>
            <a:endParaRPr lang="en-NZ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5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AD4D3-281F-B26A-9DEE-BE8F8C21B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5AD1472-ABD0-4CCA-0A95-98A06377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versus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constructs!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FD9DD0-AF95-7815-4951-EBA25D051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10702"/>
              </p:ext>
            </p:extLst>
          </p:nvPr>
        </p:nvGraphicFramePr>
        <p:xfrm>
          <a:off x="974380" y="1437300"/>
          <a:ext cx="9811133" cy="5242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23056">
                  <a:extLst>
                    <a:ext uri="{9D8B030D-6E8A-4147-A177-3AD203B41FA5}">
                      <a16:colId xmlns:a16="http://schemas.microsoft.com/office/drawing/2014/main" val="3965110906"/>
                    </a:ext>
                  </a:extLst>
                </a:gridCol>
                <a:gridCol w="3723701">
                  <a:extLst>
                    <a:ext uri="{9D8B030D-6E8A-4147-A177-3AD203B41FA5}">
                      <a16:colId xmlns:a16="http://schemas.microsoft.com/office/drawing/2014/main" val="404593380"/>
                    </a:ext>
                  </a:extLst>
                </a:gridCol>
                <a:gridCol w="4164376">
                  <a:extLst>
                    <a:ext uri="{9D8B030D-6E8A-4147-A177-3AD203B41FA5}">
                      <a16:colId xmlns:a16="http://schemas.microsoft.com/office/drawing/2014/main" val="417129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Constructs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7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Specific, measurable characteristics or attributes.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concepts or ideas.</a:t>
                      </a:r>
                    </a:p>
                    <a:p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9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be directly observed or measured.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Cannot always be directly observed.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0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 differences in values or categories. Generally simpler, singular attributes.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 real-world phenomena. More complex, multifaceted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07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 in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to operationalise and measure constructs.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the theoretical foundation of research.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8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age, salary level, gender distribution in leadership roles, performance evaluation 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Emotional intelligence, employee motivation, organisational culture, leadership effectiveness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11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6E7F62B-F337-0262-E3F3-675356B7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2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versus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constructs!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C27E03C-9841-2777-7B83-21590AAA8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12579"/>
              </p:ext>
            </p:extLst>
          </p:nvPr>
        </p:nvGraphicFramePr>
        <p:xfrm>
          <a:off x="930312" y="1324128"/>
          <a:ext cx="10064521" cy="5334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08862">
                  <a:extLst>
                    <a:ext uri="{9D8B030D-6E8A-4147-A177-3AD203B41FA5}">
                      <a16:colId xmlns:a16="http://schemas.microsoft.com/office/drawing/2014/main" val="404593380"/>
                    </a:ext>
                  </a:extLst>
                </a:gridCol>
                <a:gridCol w="6755659">
                  <a:extLst>
                    <a:ext uri="{9D8B030D-6E8A-4147-A177-3AD203B41FA5}">
                      <a16:colId xmlns:a16="http://schemas.microsoft.com/office/drawing/2014/main" val="417129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Construct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7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 rating, work-life balance score, promotion opportunities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9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Productivity metrics, attendance rate, voluntary overtime hours, participation in optional training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30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Loyalty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Repeat purchase frequency, length of customer relationship, referral rate, positive review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07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Leadership 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satisfaction scores, team performance metrics, goal achievement rates, 360-degree feedback 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8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Performance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 completion rate, quality of work assessments, customer satisfaction scores, achievement of KPIs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1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Readiness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Adaptation speed to new processes, resistance levels to change initiatives, participation in change-related training, employee feedback on change communications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47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77EDC-B1CD-8242-AA40-F65A9951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025" y="643160"/>
            <a:ext cx="8911687" cy="1280890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lecture:</a:t>
            </a:r>
            <a:endParaRPr lang="en-AU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E98DA-27BC-8341-B41E-F25AD6C05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9025" y="1807010"/>
            <a:ext cx="7634642" cy="377762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course?</a:t>
            </a:r>
            <a:endParaRPr lang="en-A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research?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scientific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method?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developed?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249381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F891090-260B-F276-90F0-8C08A3A00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952265"/>
              </p:ext>
            </p:extLst>
          </p:nvPr>
        </p:nvGraphicFramePr>
        <p:xfrm>
          <a:off x="878750" y="1229124"/>
          <a:ext cx="10434500" cy="5303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08625">
                  <a:extLst>
                    <a:ext uri="{9D8B030D-6E8A-4147-A177-3AD203B41FA5}">
                      <a16:colId xmlns:a16="http://schemas.microsoft.com/office/drawing/2014/main" val="1095495489"/>
                    </a:ext>
                  </a:extLst>
                </a:gridCol>
                <a:gridCol w="2608625">
                  <a:extLst>
                    <a:ext uri="{9D8B030D-6E8A-4147-A177-3AD203B41FA5}">
                      <a16:colId xmlns:a16="http://schemas.microsoft.com/office/drawing/2014/main" val="3076631944"/>
                    </a:ext>
                  </a:extLst>
                </a:gridCol>
                <a:gridCol w="2608625">
                  <a:extLst>
                    <a:ext uri="{9D8B030D-6E8A-4147-A177-3AD203B41FA5}">
                      <a16:colId xmlns:a16="http://schemas.microsoft.com/office/drawing/2014/main" val="827373560"/>
                    </a:ext>
                  </a:extLst>
                </a:gridCol>
                <a:gridCol w="2608625">
                  <a:extLst>
                    <a:ext uri="{9D8B030D-6E8A-4147-A177-3AD203B41FA5}">
                      <a16:colId xmlns:a16="http://schemas.microsoft.com/office/drawing/2014/main" val="1513076732"/>
                    </a:ext>
                  </a:extLst>
                </a:gridCol>
              </a:tblGrid>
              <a:tr h="334418">
                <a:tc>
                  <a:txBody>
                    <a:bodyPr/>
                    <a:lstStyle/>
                    <a:p>
                      <a:r>
                        <a:rPr lang="en-NZ" sz="2000" dirty="0"/>
                        <a:t>Situation</a:t>
                      </a:r>
                      <a:endParaRPr lang="en-NZ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/>
                        <a:t>Symptoms</a:t>
                      </a:r>
                      <a:endParaRPr lang="en-NZ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/>
                        <a:t>Problem(s)</a:t>
                      </a:r>
                      <a:endParaRPr lang="en-NZ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/>
                        <a:t>Decision</a:t>
                      </a:r>
                      <a:r>
                        <a:rPr lang="en-NZ" sz="2000" baseline="0"/>
                        <a:t> Statement</a:t>
                      </a:r>
                      <a:endParaRPr lang="en-NZ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79176"/>
                  </a:ext>
                </a:extLst>
              </a:tr>
              <a:tr h="659673">
                <a:tc gridSpan="2">
                  <a:txBody>
                    <a:bodyPr/>
                    <a:lstStyle/>
                    <a:p>
                      <a:r>
                        <a:rPr lang="en-NZ" sz="1600" i="1" dirty="0"/>
                        <a:t>Conduct</a:t>
                      </a:r>
                      <a:r>
                        <a:rPr lang="en-NZ" sz="1600" i="1" baseline="0" dirty="0"/>
                        <a:t> situation analysis including interviews with key decision makers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i="1" dirty="0"/>
                        <a:t>Consider results of probing and apply creative processes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i="1" dirty="0"/>
                        <a:t>Express in actionable terms and make sure decision makers are in agreement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2757"/>
                  </a:ext>
                </a:extLst>
              </a:tr>
              <a:tr h="1236887">
                <a:tc>
                  <a:txBody>
                    <a:bodyPr/>
                    <a:lstStyle/>
                    <a:p>
                      <a:r>
                        <a:rPr lang="en-NZ" sz="1600" dirty="0"/>
                        <a:t>22-year</a:t>
                      </a:r>
                      <a:r>
                        <a:rPr lang="en-NZ" sz="1600" baseline="0" dirty="0"/>
                        <a:t>-old neighbourhood swimming association seeks research help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sz="1600"/>
                        <a:t>Declining membership for 6 years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sz="1600"/>
                        <a:t>Increased attendance</a:t>
                      </a:r>
                      <a:r>
                        <a:rPr lang="en-NZ" sz="1600" baseline="0"/>
                        <a:t> at new water park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sz="1600" baseline="0"/>
                        <a:t>Less frequent usage among members 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/>
                        <a:t>Swim facility is outdated</a:t>
                      </a:r>
                      <a:r>
                        <a:rPr lang="en-NZ" sz="1600" baseline="0"/>
                        <a:t> and does not appeal to younger families. Younger families and children have a negative image of pool. Their ‘old market’ is aging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/>
                        <a:t>What things can be done to energise new markets and create a more favourable</a:t>
                      </a:r>
                      <a:r>
                        <a:rPr lang="en-NZ" sz="1600" baseline="0"/>
                        <a:t> attitude toward the associate? 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157400"/>
                  </a:ext>
                </a:extLst>
              </a:tr>
              <a:tr h="1621696">
                <a:tc>
                  <a:txBody>
                    <a:bodyPr/>
                    <a:lstStyle/>
                    <a:p>
                      <a:r>
                        <a:rPr lang="en-NZ" sz="1600"/>
                        <a:t>A new microbrewery</a:t>
                      </a:r>
                      <a:r>
                        <a:rPr lang="en-NZ" sz="1600" baseline="0"/>
                        <a:t> is trying to establish itself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sz="1600"/>
                        <a:t>Consumers seem to prefer national brands over the local microbrew products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sz="1600"/>
                        <a:t>Many</a:t>
                      </a:r>
                      <a:r>
                        <a:rPr lang="en-NZ" sz="1600" baseline="0"/>
                        <a:t> customers order national brands within the microbrew itself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NZ" sz="1600" baseline="0"/>
                        <a:t>Some customers hesitant to try new microbrew flavours 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/>
                        <a:t>Is there a negative flavour</a:t>
                      </a:r>
                      <a:r>
                        <a:rPr lang="en-NZ" sz="1600" baseline="0"/>
                        <a:t> gap? Do consumers appreciate the microbrew approach and the full beer tasting (as opposed to drinking) experience? 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How can we encourage more consumers to come to the microbrew and try our products?</a:t>
                      </a:r>
                    </a:p>
                    <a:p>
                      <a:r>
                        <a:rPr lang="en-NZ" sz="1600" dirty="0"/>
                        <a:t>Should</a:t>
                      </a:r>
                      <a:r>
                        <a:rPr lang="en-NZ" sz="1600" baseline="0" dirty="0"/>
                        <a:t> we redesign the brewery to be more inviting?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773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D11A9B1-BEC4-0353-7CCD-BEBF5E8C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2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situations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3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FE043C-378B-F28D-0440-769E88793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517350"/>
              </p:ext>
            </p:extLst>
          </p:nvPr>
        </p:nvGraphicFramePr>
        <p:xfrm>
          <a:off x="890786" y="1295400"/>
          <a:ext cx="10410428" cy="5303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02607">
                  <a:extLst>
                    <a:ext uri="{9D8B030D-6E8A-4147-A177-3AD203B41FA5}">
                      <a16:colId xmlns:a16="http://schemas.microsoft.com/office/drawing/2014/main" val="1095495489"/>
                    </a:ext>
                  </a:extLst>
                </a:gridCol>
                <a:gridCol w="2602607">
                  <a:extLst>
                    <a:ext uri="{9D8B030D-6E8A-4147-A177-3AD203B41FA5}">
                      <a16:colId xmlns:a16="http://schemas.microsoft.com/office/drawing/2014/main" val="3076631944"/>
                    </a:ext>
                  </a:extLst>
                </a:gridCol>
                <a:gridCol w="2602607">
                  <a:extLst>
                    <a:ext uri="{9D8B030D-6E8A-4147-A177-3AD203B41FA5}">
                      <a16:colId xmlns:a16="http://schemas.microsoft.com/office/drawing/2014/main" val="827373560"/>
                    </a:ext>
                  </a:extLst>
                </a:gridCol>
                <a:gridCol w="2602607">
                  <a:extLst>
                    <a:ext uri="{9D8B030D-6E8A-4147-A177-3AD203B41FA5}">
                      <a16:colId xmlns:a16="http://schemas.microsoft.com/office/drawing/2014/main" val="1513076732"/>
                    </a:ext>
                  </a:extLst>
                </a:gridCol>
              </a:tblGrid>
              <a:tr h="355416">
                <a:tc>
                  <a:txBody>
                    <a:bodyPr/>
                    <a:lstStyle/>
                    <a:p>
                      <a:r>
                        <a:rPr lang="en-NZ" sz="2000" dirty="0"/>
                        <a:t>Decision</a:t>
                      </a:r>
                      <a:r>
                        <a:rPr lang="en-NZ" sz="2000" baseline="0" dirty="0"/>
                        <a:t> Statement</a:t>
                      </a:r>
                      <a:endParaRPr lang="en-NZ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/>
                        <a:t>Research Objectives</a:t>
                      </a:r>
                      <a:endParaRPr lang="en-NZ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Research Questions</a:t>
                      </a:r>
                      <a:endParaRPr lang="en-NZ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/>
                        <a:t>Research Hypotheses</a:t>
                      </a:r>
                      <a:endParaRPr lang="en-NZ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79176"/>
                  </a:ext>
                </a:extLst>
              </a:tr>
              <a:tr h="90558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600" i="1" dirty="0"/>
                        <a:t>Express in actionable terms and make sure decision makers are in agreement</a:t>
                      </a:r>
                    </a:p>
                    <a:p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1600" i="1" dirty="0"/>
                        <a:t>Expresses potential research results that should aid decision-making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i="1" dirty="0"/>
                        <a:t>Ask a question that corresponds to each research objective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i="1" dirty="0"/>
                        <a:t>Specific statement explain relationship, usually involving two variables, and including the direction of the relationship 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897493"/>
                  </a:ext>
                </a:extLst>
              </a:tr>
              <a:tr h="1314554">
                <a:tc>
                  <a:txBody>
                    <a:bodyPr/>
                    <a:lstStyle/>
                    <a:p>
                      <a:r>
                        <a:rPr lang="en-NZ" sz="1600" dirty="0"/>
                        <a:t>What things can be done to energise new markets and create a more favourable</a:t>
                      </a:r>
                      <a:r>
                        <a:rPr lang="en-NZ" sz="1600" baseline="0" dirty="0"/>
                        <a:t> attitude toward the associate?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1600"/>
                        <a:t>Determine reasons why families</a:t>
                      </a:r>
                      <a:r>
                        <a:rPr lang="en-NZ" sz="1600" baseline="0"/>
                        <a:t> may choose to join or not join a ‘swim club’. 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How do the types of facilities and pricing relation to family attitudes</a:t>
                      </a:r>
                      <a:r>
                        <a:rPr lang="en-NZ" sz="1600" baseline="0" dirty="0"/>
                        <a:t> toward a swim facility?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Child-friendly </a:t>
                      </a:r>
                      <a:r>
                        <a:rPr lang="en-NZ" sz="1600" u="sng" dirty="0"/>
                        <a:t>pool design </a:t>
                      </a:r>
                      <a:r>
                        <a:rPr lang="en-NZ" sz="1600" dirty="0"/>
                        <a:t>are positivity related to </a:t>
                      </a:r>
                      <a:r>
                        <a:rPr lang="en-NZ" sz="1600" u="sng" dirty="0"/>
                        <a:t>attitudes towards the facility</a:t>
                      </a:r>
                      <a:r>
                        <a:rPr lang="en-NZ" sz="1600" u="none" dirty="0"/>
                        <a:t>.</a:t>
                      </a:r>
                      <a:r>
                        <a:rPr lang="en-NZ" sz="1600" u="sng" dirty="0"/>
                        <a:t> </a:t>
                      </a:r>
                    </a:p>
                    <a:p>
                      <a:r>
                        <a:rPr lang="en-NZ" sz="1600" u="none" dirty="0"/>
                        <a:t>Flexible</a:t>
                      </a:r>
                      <a:r>
                        <a:rPr lang="en-NZ" sz="1600" u="none" baseline="0" dirty="0"/>
                        <a:t> </a:t>
                      </a:r>
                      <a:r>
                        <a:rPr lang="en-NZ" sz="1600" u="sng" baseline="0" dirty="0"/>
                        <a:t>pricing policies </a:t>
                      </a:r>
                      <a:r>
                        <a:rPr lang="en-NZ" sz="1600" u="none" baseline="0" dirty="0"/>
                        <a:t>are positively related to </a:t>
                      </a:r>
                      <a:r>
                        <a:rPr lang="en-NZ" sz="1600" u="sng" dirty="0"/>
                        <a:t>attitudes towards the facility</a:t>
                      </a:r>
                      <a:r>
                        <a:rPr lang="en-NZ" sz="1600" u="none" dirty="0"/>
                        <a:t>.</a:t>
                      </a:r>
                      <a:endParaRPr lang="en-NZ" sz="16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157400"/>
                  </a:ext>
                </a:extLst>
              </a:tr>
              <a:tr h="1519040">
                <a:tc>
                  <a:txBody>
                    <a:bodyPr/>
                    <a:lstStyle/>
                    <a:p>
                      <a:r>
                        <a:rPr lang="en-NZ" sz="1600"/>
                        <a:t>How can we encourage more consumers to come to the microbrew and try our products?</a:t>
                      </a:r>
                    </a:p>
                    <a:p>
                      <a:r>
                        <a:rPr lang="en-NZ" sz="1600"/>
                        <a:t>Should</a:t>
                      </a:r>
                      <a:r>
                        <a:rPr lang="en-NZ" sz="1600" baseline="0"/>
                        <a:t> we redesign the brewery to be more inviting? 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1600"/>
                        <a:t>Describe how situational</a:t>
                      </a:r>
                      <a:r>
                        <a:rPr lang="en-NZ" sz="1600" baseline="0"/>
                        <a:t> factors influence beer consumption and consumer attitudes toward beer products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1600" baseline="0"/>
                        <a:t>List factors that will improve attitudes toward the microbrewery.</a:t>
                      </a:r>
                      <a:endParaRPr lang="en-NZ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Do situational factors (such as time of day, food pairing, or environmental factors) relate to taste</a:t>
                      </a:r>
                      <a:r>
                        <a:rPr lang="en-NZ" sz="1600" baseline="0" dirty="0"/>
                        <a:t> perceptions of beers?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Microbrew beer is </a:t>
                      </a:r>
                      <a:r>
                        <a:rPr lang="en-NZ" sz="1600" u="sng" dirty="0"/>
                        <a:t>preferred</a:t>
                      </a:r>
                      <a:r>
                        <a:rPr lang="en-NZ" sz="1600" dirty="0"/>
                        <a:t> when consumed</a:t>
                      </a:r>
                      <a:r>
                        <a:rPr lang="en-NZ" sz="1600" baseline="0" dirty="0"/>
                        <a:t> </a:t>
                      </a:r>
                      <a:r>
                        <a:rPr lang="en-NZ" sz="1600" u="sng" baseline="0" dirty="0"/>
                        <a:t>with food</a:t>
                      </a:r>
                      <a:r>
                        <a:rPr lang="en-NZ" sz="1600" baseline="0" dirty="0"/>
                        <a:t>. </a:t>
                      </a:r>
                    </a:p>
                    <a:p>
                      <a:r>
                        <a:rPr lang="en-NZ" sz="1600" baseline="0" dirty="0"/>
                        <a:t>An exciting </a:t>
                      </a:r>
                      <a:r>
                        <a:rPr lang="en-NZ" sz="1600" u="sng" baseline="0" dirty="0"/>
                        <a:t>atmosphere</a:t>
                      </a:r>
                      <a:r>
                        <a:rPr lang="en-NZ" sz="1600" baseline="0" dirty="0"/>
                        <a:t> will improve consumer </a:t>
                      </a:r>
                      <a:r>
                        <a:rPr lang="en-NZ" sz="1600" u="sng" baseline="0" dirty="0"/>
                        <a:t>attitudes toward the microbrew</a:t>
                      </a:r>
                      <a:r>
                        <a:rPr lang="en-NZ" sz="1600" baseline="0" dirty="0"/>
                        <a:t>.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773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3D9C7515-C9AB-3FCE-43E8-59B10C50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2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situations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2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AFDD-7C37-F168-4D81-D2934E841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0A56AC-EE63-D297-FCFB-7745255D05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408035"/>
              </p:ext>
            </p:extLst>
          </p:nvPr>
        </p:nvGraphicFramePr>
        <p:xfrm>
          <a:off x="923837" y="1394552"/>
          <a:ext cx="10676924" cy="48351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69231">
                  <a:extLst>
                    <a:ext uri="{9D8B030D-6E8A-4147-A177-3AD203B41FA5}">
                      <a16:colId xmlns:a16="http://schemas.microsoft.com/office/drawing/2014/main" val="1493763342"/>
                    </a:ext>
                  </a:extLst>
                </a:gridCol>
                <a:gridCol w="2669231">
                  <a:extLst>
                    <a:ext uri="{9D8B030D-6E8A-4147-A177-3AD203B41FA5}">
                      <a16:colId xmlns:a16="http://schemas.microsoft.com/office/drawing/2014/main" val="1757748594"/>
                    </a:ext>
                  </a:extLst>
                </a:gridCol>
                <a:gridCol w="2669231">
                  <a:extLst>
                    <a:ext uri="{9D8B030D-6E8A-4147-A177-3AD203B41FA5}">
                      <a16:colId xmlns:a16="http://schemas.microsoft.com/office/drawing/2014/main" val="1095495489"/>
                    </a:ext>
                  </a:extLst>
                </a:gridCol>
                <a:gridCol w="2669231">
                  <a:extLst>
                    <a:ext uri="{9D8B030D-6E8A-4147-A177-3AD203B41FA5}">
                      <a16:colId xmlns:a16="http://schemas.microsoft.com/office/drawing/2014/main" val="3076631944"/>
                    </a:ext>
                  </a:extLst>
                </a:gridCol>
              </a:tblGrid>
              <a:tr h="374705">
                <a:tc>
                  <a:txBody>
                    <a:bodyPr/>
                    <a:lstStyle/>
                    <a:p>
                      <a:r>
                        <a:rPr lang="en-NZ" sz="2000" dirty="0"/>
                        <a:t>Research Questions</a:t>
                      </a:r>
                      <a:endParaRPr lang="en-NZ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/>
                        <a:t>Research Hypotheses</a:t>
                      </a:r>
                      <a:endParaRPr lang="en-NZ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Constructs</a:t>
                      </a:r>
                      <a:endParaRPr lang="en-NZ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Variables</a:t>
                      </a:r>
                      <a:endParaRPr lang="en-NZ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79176"/>
                  </a:ext>
                </a:extLst>
              </a:tr>
              <a:tr h="1405144">
                <a:tc>
                  <a:txBody>
                    <a:bodyPr/>
                    <a:lstStyle/>
                    <a:p>
                      <a:r>
                        <a:rPr lang="en-NZ" sz="1600" i="1" dirty="0"/>
                        <a:t>Ask a question that corresponds to each research objective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i="1"/>
                        <a:t>Specific statement explain relationship, usually involving two variables, and including the direction of the relationship </a:t>
                      </a:r>
                      <a:endParaRPr lang="en-NZ" sz="16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altLang="zh-CN" sz="1600" i="1" kern="1200" dirty="0">
                          <a:solidFill>
                            <a:schemeClr val="tx1"/>
                          </a:solidFill>
                        </a:rPr>
                        <a:t>Abstract concepts or ideas that explain real-world phenomena </a:t>
                      </a:r>
                      <a:endParaRPr lang="en-NZ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NZ" sz="1600" i="1" dirty="0"/>
                        <a:t>Concrete and measurable indicators that represent change from one instance to another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NZ" sz="1600" i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897493"/>
                  </a:ext>
                </a:extLst>
              </a:tr>
              <a:tr h="1284716">
                <a:tc>
                  <a:txBody>
                    <a:bodyPr/>
                    <a:lstStyle/>
                    <a:p>
                      <a:r>
                        <a:rPr lang="en-NZ" sz="1600" dirty="0"/>
                        <a:t>How do the types of facilities and pricing relation to family attitudes</a:t>
                      </a:r>
                      <a:r>
                        <a:rPr lang="en-NZ" sz="1600" baseline="0" dirty="0"/>
                        <a:t> toward a swim facility?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Child-friendly </a:t>
                      </a:r>
                      <a:r>
                        <a:rPr lang="en-NZ" sz="1600" u="sng" dirty="0"/>
                        <a:t>pool design </a:t>
                      </a:r>
                      <a:r>
                        <a:rPr lang="en-NZ" sz="1600" dirty="0"/>
                        <a:t>are positivity related to </a:t>
                      </a:r>
                      <a:r>
                        <a:rPr lang="en-NZ" sz="1600" u="sng" dirty="0"/>
                        <a:t>attitudes towards the facility</a:t>
                      </a:r>
                      <a:r>
                        <a:rPr lang="en-NZ" sz="1600" u="none" dirty="0"/>
                        <a:t>.</a:t>
                      </a:r>
                      <a:r>
                        <a:rPr lang="en-NZ" sz="1600" u="sng" dirty="0"/>
                        <a:t> </a:t>
                      </a:r>
                    </a:p>
                    <a:p>
                      <a:r>
                        <a:rPr lang="en-NZ" sz="1600" u="none" dirty="0"/>
                        <a:t>Flexible</a:t>
                      </a:r>
                      <a:r>
                        <a:rPr lang="en-NZ" sz="1600" u="none" baseline="0" dirty="0"/>
                        <a:t> </a:t>
                      </a:r>
                      <a:r>
                        <a:rPr lang="en-NZ" sz="1600" u="sng" baseline="0" dirty="0"/>
                        <a:t>pricing policies </a:t>
                      </a:r>
                      <a:r>
                        <a:rPr lang="en-NZ" sz="1600" u="none" baseline="0" dirty="0"/>
                        <a:t>are positively related to </a:t>
                      </a:r>
                      <a:r>
                        <a:rPr lang="en-NZ" sz="1600" u="sng" dirty="0"/>
                        <a:t>attitudes towards the facility</a:t>
                      </a:r>
                      <a:r>
                        <a:rPr lang="en-NZ" sz="1600" u="none" dirty="0"/>
                        <a:t>.</a:t>
                      </a:r>
                      <a:endParaRPr lang="en-NZ" sz="1600" u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Family attitudes toward swim facilities (theoretical or latent)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1600" dirty="0"/>
                        <a:t>Child-friendliness of facilities (more/less; continuous), flexibility of pricing policies (more/less; continuous)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157400"/>
                  </a:ext>
                </a:extLst>
              </a:tr>
              <a:tr h="1479255">
                <a:tc>
                  <a:txBody>
                    <a:bodyPr/>
                    <a:lstStyle/>
                    <a:p>
                      <a:r>
                        <a:rPr lang="en-NZ" sz="1600" dirty="0"/>
                        <a:t>Do situational factors (such as time of day, food pairing, or environmental factors) relate to taste</a:t>
                      </a:r>
                      <a:r>
                        <a:rPr lang="en-NZ" sz="1600" baseline="0" dirty="0"/>
                        <a:t> perceptions of beers?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Microbrew beer is </a:t>
                      </a:r>
                      <a:r>
                        <a:rPr lang="en-NZ" sz="1600" u="sng" dirty="0"/>
                        <a:t>preferred</a:t>
                      </a:r>
                      <a:r>
                        <a:rPr lang="en-NZ" sz="1600" dirty="0"/>
                        <a:t> when consumed</a:t>
                      </a:r>
                      <a:r>
                        <a:rPr lang="en-NZ" sz="1600" baseline="0" dirty="0"/>
                        <a:t> </a:t>
                      </a:r>
                      <a:r>
                        <a:rPr lang="en-NZ" sz="1600" u="sng" baseline="0" dirty="0"/>
                        <a:t>with food</a:t>
                      </a:r>
                      <a:r>
                        <a:rPr lang="en-NZ" sz="1600" baseline="0" dirty="0"/>
                        <a:t>. </a:t>
                      </a:r>
                    </a:p>
                    <a:p>
                      <a:r>
                        <a:rPr lang="en-NZ" sz="1600" baseline="0" dirty="0"/>
                        <a:t>An exciting </a:t>
                      </a:r>
                      <a:r>
                        <a:rPr lang="en-NZ" sz="1600" u="sng" baseline="0" dirty="0"/>
                        <a:t>atmosphere</a:t>
                      </a:r>
                      <a:r>
                        <a:rPr lang="en-NZ" sz="1600" baseline="0" dirty="0"/>
                        <a:t> will improve consumer </a:t>
                      </a:r>
                      <a:r>
                        <a:rPr lang="en-NZ" sz="1600" u="sng" baseline="0" dirty="0"/>
                        <a:t>attitudes toward the microbrew</a:t>
                      </a:r>
                      <a:r>
                        <a:rPr lang="en-NZ" sz="1600" baseline="0" dirty="0"/>
                        <a:t>. 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600" dirty="0"/>
                        <a:t>Beer preference (theoretical or latent)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1600" dirty="0"/>
                        <a:t>Presence of food, (with/without; categorical or discrete), type of beer (microbrew vs. others; categorical or discrete)</a:t>
                      </a:r>
                      <a:endParaRPr lang="en-NZ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773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FAE43668-054D-7D4C-27B1-5A910BC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2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situations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A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5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AF141-2172-B431-996F-EA66C23F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60" y="2321942"/>
            <a:ext cx="5625694" cy="679899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Has management research lost its way?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AD25E-4E5A-C7AB-76B4-708E1F02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8790"/>
            <a:ext cx="5424814" cy="2747963"/>
          </a:xfrm>
        </p:spPr>
        <p:txBody>
          <a:bodyPr>
            <a:normAutofit lnSpcReduction="10000"/>
          </a:bodyPr>
          <a:lstStyle/>
          <a:p>
            <a:r>
              <a:rPr lang="en-NZ" dirty="0">
                <a:effectLst/>
                <a:latin typeface="Helvetica" pitchFamily="2" charset="0"/>
              </a:rPr>
              <a:t>Alvesson, M., &amp; Sandberg, J. (2013). Has management studies lost its way? Ideas for more imaginative and innovative research. </a:t>
            </a:r>
            <a:r>
              <a:rPr lang="en-NZ" i="1" dirty="0">
                <a:effectLst/>
                <a:latin typeface="Helvetica" pitchFamily="2" charset="0"/>
              </a:rPr>
              <a:t>Journal of management studies</a:t>
            </a:r>
            <a:r>
              <a:rPr lang="en-NZ" dirty="0">
                <a:effectLst/>
                <a:latin typeface="Helvetica" pitchFamily="2" charset="0"/>
              </a:rPr>
              <a:t>, </a:t>
            </a:r>
            <a:r>
              <a:rPr lang="en-NZ" i="1" dirty="0">
                <a:effectLst/>
                <a:latin typeface="Helvetica" pitchFamily="2" charset="0"/>
              </a:rPr>
              <a:t>50</a:t>
            </a:r>
            <a:r>
              <a:rPr lang="en-NZ" dirty="0">
                <a:effectLst/>
                <a:latin typeface="Helvetica" pitchFamily="2" charset="0"/>
              </a:rPr>
              <a:t>(1), 128-152.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C6F85-32D0-AADF-3245-AC0A18928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68" y="0"/>
            <a:ext cx="493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93C9C4BB-30A0-83F8-6979-2ED1DF8718A6}"/>
              </a:ext>
            </a:extLst>
          </p:cNvPr>
          <p:cNvSpPr txBox="1">
            <a:spLocks noChangeArrowheads="1"/>
          </p:cNvSpPr>
          <p:nvPr/>
        </p:nvSpPr>
        <p:spPr>
          <a:xfrm>
            <a:off x="1171424" y="973532"/>
            <a:ext cx="8633571" cy="4503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Activity Two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(Group)</a:t>
            </a:r>
            <a:endParaRPr lang="en-AU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1. Group discussion around Management Research: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Sitting with your group, listen to the Management Research Podcast</a:t>
            </a:r>
            <a:r>
              <a:rPr lang="zh-CN" altLang="en-US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Take some notes as an individual 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en-US" sz="20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2. Working as a team, get one sentence from each team member and write a summary of the podcast in four to five sentences. 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0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3. Write the summary on the whiteboard working as a team. Each team member writes his/her sentence in the sequence in which they appear in the final summary. </a:t>
            </a:r>
          </a:p>
        </p:txBody>
      </p:sp>
    </p:spTree>
    <p:extLst>
      <p:ext uri="{BB962C8B-B14F-4D97-AF65-F5344CB8AC3E}">
        <p14:creationId xmlns:p14="http://schemas.microsoft.com/office/powerpoint/2010/main" val="62410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A14CF-4BE5-E8D4-1663-0D718DCB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4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Self-study</a:t>
            </a:r>
            <a:endParaRPr lang="en-AU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1A7E4-F024-38C1-DC35-32B091CF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Write in Student Notebook as an individual: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three sentences describing what you learned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about management research in the Week One Section.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Write three sentences describing what you learned today about your first assignment in the Assignment One Section.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2. Interact with RMS Chatbot and Write Summary in Student Notebook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 a conversation with the RMS Chatbot. Either talk about your first assignment or management research.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Write a five-sentence summary of the conversation.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you talked about the first assignment, add the summary in the Assignment One Section. If you talked about management research, add the summary in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Week One Sectio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n.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9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6229" y="746988"/>
            <a:ext cx="7727950" cy="935038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Introduction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6229" y="1487585"/>
            <a:ext cx="4111952" cy="352766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Lecturer: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Dr Varun Bhardwaj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Email: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u="sng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hlinkClick r:id="rId3"/>
              </a:rPr>
              <a:t>varun.Bhardwaj@futureskills.co.nz</a:t>
            </a:r>
            <a:endParaRPr lang="en-US" altLang="zh-CN" sz="1600" u="sng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1600" u="sng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Learning assistant: </a:t>
            </a:r>
            <a:r>
              <a:rPr lang="en-US" altLang="zh-CN" sz="16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Research Methods Support (RMS) Chatbot (Teams)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1600" u="sng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Let’s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get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to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know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each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other!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Share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where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you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are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from.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interest/hobby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or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two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that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you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have.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Share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management-related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area/topic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that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you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are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interested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C18EE3-CA94-80F2-6957-1C97647375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23821" y="2031122"/>
            <a:ext cx="2440586" cy="24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3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599282"/>
            <a:ext cx="7727950" cy="935038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Teaching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Approach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2350" y="1534320"/>
            <a:ext cx="7353299" cy="51818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Experiential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learning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approach</a:t>
            </a:r>
            <a:endParaRPr lang="en-AU" altLang="en-US" b="1">
              <a:solidFill>
                <a:srgbClr val="FF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AU" altLang="en-US" sz="140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8C275F-164E-1FF6-A114-98A754BC9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5"/>
          <a:stretch/>
        </p:blipFill>
        <p:spPr>
          <a:xfrm>
            <a:off x="2997457" y="1953115"/>
            <a:ext cx="5808614" cy="40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84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599282"/>
            <a:ext cx="7727950" cy="935038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Checklist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before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we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start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9061" y="1534320"/>
            <a:ext cx="10432939" cy="490448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NZ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Class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</a:t>
            </a:r>
            <a:r>
              <a:rPr lang="en-NZ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imes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(Weeks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1-8):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Thanks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so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much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for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coming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to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class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on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time,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well done!</a:t>
            </a:r>
            <a:endParaRPr lang="en-AU" altLang="en-US" sz="1600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2.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Attendance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(write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your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name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and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arrival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time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on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the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Excel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sheet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for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attendance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records)</a:t>
            </a:r>
            <a:endParaRPr lang="en-NZ" altLang="zh-CN" sz="1600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AU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Everyone should be </a:t>
            </a:r>
            <a:r>
              <a:rPr lang="en-AU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in class on time</a:t>
            </a:r>
            <a:r>
              <a:rPr lang="en-AU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including the lecturer. 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AU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5 to 15 minutes 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after the start of class the student will be marked</a:t>
            </a:r>
            <a:r>
              <a:rPr lang="en-AU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AU" altLang="en-US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late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AU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After 15 minutes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, students will be marked </a:t>
            </a:r>
            <a:r>
              <a:rPr lang="en-AU" altLang="en-US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absent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 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Please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contact </a:t>
            </a:r>
            <a:r>
              <a:rPr lang="en-AU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Student Success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show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medical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evidence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absence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If a student leaves before the class finishes, then they will be marked absent. </a:t>
            </a:r>
            <a:r>
              <a:rPr lang="en-AU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Immigration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says they must be present for </a:t>
            </a:r>
            <a:r>
              <a:rPr lang="en-AU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all classes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and OPAIC are required to </a:t>
            </a:r>
            <a:r>
              <a:rPr lang="en-AU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report ongoing absences</a:t>
            </a:r>
            <a:r>
              <a:rPr lang="en-AU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179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DC8D8-53D1-8A4E-8E03-2525A4D5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24AEF139-9157-E041-4EBC-9CCFACFC7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599282"/>
            <a:ext cx="7727950" cy="935038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Checklist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before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we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start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601C5F85-FFFA-84FA-F8E0-29BF65A6E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9061" y="1534320"/>
            <a:ext cx="10432939" cy="490448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3.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NZ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Moodle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(e.g.,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course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outline,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announcements,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assignments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and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materials)</a:t>
            </a:r>
            <a:endParaRPr lang="en-NZ" altLang="zh-CN" sz="1600" b="1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4.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Student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email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xxx@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futureskills.co.nz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5.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Student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Hub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and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Demonstration</a:t>
            </a:r>
            <a:endParaRPr lang="en-NZ" altLang="zh-CN" sz="1600" b="1" dirty="0">
              <a:solidFill>
                <a:srgbClr val="FF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6.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NZ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Microsoft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Teams and RMS Chatbot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(Teams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group: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“</a:t>
            </a:r>
            <a:r>
              <a:rPr lang="en-NZ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Research and Enquiry 2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4-AIC-04 – Cohort 1 or 2”)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7.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Student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Support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Services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Student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Success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(Level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1)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(Non-academic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support: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e.g.,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wellbeing,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career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services)</a:t>
            </a:r>
            <a:endParaRPr lang="en-US" altLang="zh-CN" sz="1600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Learning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Support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(Level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8)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(Academic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support: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e.g.,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academic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writing,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referencing,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peer-tutors)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8.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Other Important Tools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(e.g.,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Office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365,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Roberston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Library,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Zotero;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Grammarly)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Any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questions?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AU" altLang="en-US" sz="1400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470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Rectangle 5">
            <a:extLst>
              <a:ext uri="{FF2B5EF4-FFF2-40B4-BE49-F238E27FC236}">
                <a16:creationId xmlns:a16="http://schemas.microsoft.com/office/drawing/2014/main" id="{E3635AB3-6134-EF4F-954E-CDEA56CFB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599282"/>
            <a:ext cx="7727950" cy="935038"/>
          </a:xfrm>
        </p:spPr>
        <p:txBody>
          <a:bodyPr>
            <a:normAutofit fontScale="90000"/>
          </a:bodyPr>
          <a:lstStyle/>
          <a:p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Aim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and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Learning</a:t>
            </a:r>
            <a:r>
              <a:rPr lang="zh-CN" altLang="en-US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Outcomes</a:t>
            </a:r>
            <a:endParaRPr lang="en-US" altLang="en-US" b="1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5025" y="1384471"/>
            <a:ext cx="7353299" cy="5473529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Aim:</a:t>
            </a:r>
            <a:endParaRPr lang="en-AU" altLang="en-US" b="1" dirty="0">
              <a:solidFill>
                <a:srgbClr val="FF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AU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To provide students with the skills needed to undertake an ethical organisational research enquiry.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Learning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Outcomes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(LOs):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AU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On successful completion of this course students will be able to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NZ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Conduct a critical literature review of a subject/area within an applied business management context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(LO1)</a:t>
            </a:r>
            <a:r>
              <a:rPr lang="en-NZ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NZ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Critically evaluate information to formulate justified research questions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(LO2)</a:t>
            </a:r>
            <a:r>
              <a:rPr lang="en-NZ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NZ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Critically assess research within an applied business management context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(LO3)</a:t>
            </a:r>
            <a:r>
              <a:rPr lang="en-NZ" altLang="zh-CN" sz="16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NZ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Assignment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One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(30%)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Covers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LO1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Due: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Monday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Week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4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(28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October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2024),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9:00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AM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Assignment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Two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(70%)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Covers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LOs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1-3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Due: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Monday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Week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9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(2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September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2024),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9:00</a:t>
            </a:r>
            <a:r>
              <a: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AM</a:t>
            </a:r>
            <a:endParaRPr lang="en-NZ" altLang="zh-CN" sz="1600" b="1" dirty="0">
              <a:solidFill>
                <a:srgbClr val="0070C0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AU" altLang="en-US" sz="1400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99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/>
      <p:bldP spid="153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30329-5092-4CEA-C702-6C15C6FD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69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0B11F-657C-77EE-5AFB-07C5BDF3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EC6D-6D3A-1AD9-AA96-7287EF311591}"/>
              </a:ext>
            </a:extLst>
          </p:cNvPr>
          <p:cNvSpPr txBox="1"/>
          <p:nvPr/>
        </p:nvSpPr>
        <p:spPr>
          <a:xfrm>
            <a:off x="643468" y="609600"/>
            <a:ext cx="3992700" cy="3877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Skills Gap in Business Education</a:t>
            </a:r>
          </a:p>
        </p:txBody>
      </p:sp>
    </p:spTree>
    <p:extLst>
      <p:ext uri="{BB962C8B-B14F-4D97-AF65-F5344CB8AC3E}">
        <p14:creationId xmlns:p14="http://schemas.microsoft.com/office/powerpoint/2010/main" val="248036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7">
            <a:extLst>
              <a:ext uri="{FF2B5EF4-FFF2-40B4-BE49-F238E27FC236}">
                <a16:creationId xmlns:a16="http://schemas.microsoft.com/office/drawing/2014/main" id="{063053B2-E4CB-634B-ADDC-4BF2E076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214" y="978798"/>
            <a:ext cx="8633571" cy="308213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Activity One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(Individual)</a:t>
            </a:r>
            <a:endParaRPr lang="en-AU" altLang="en-US" dirty="0"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1. </a:t>
            </a:r>
            <a:r>
              <a:rPr lang="en-US" altLang="zh-CN" sz="2000" b="1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Class d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iscussion around Skills Gaps: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Listen to the Skills Gaps Podcast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ヒラギノ角ゴ Pro W3" panose="020B03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Take some notes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  <a:cs typeface="Arial" panose="020B0604020202020204" pitchFamily="34" charset="0"/>
              </a:rPr>
              <a:t>2. Please write something from your notes on the whiteboard.</a:t>
            </a:r>
          </a:p>
        </p:txBody>
      </p:sp>
    </p:spTree>
    <p:extLst>
      <p:ext uri="{BB962C8B-B14F-4D97-AF65-F5344CB8AC3E}">
        <p14:creationId xmlns:p14="http://schemas.microsoft.com/office/powerpoint/2010/main" val="38333928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48672FE62F947B7BE927AAAD9438F" ma:contentTypeVersion="7" ma:contentTypeDescription="Create a new document." ma:contentTypeScope="" ma:versionID="890ec276630014ba019d93e4949ec154">
  <xsd:schema xmlns:xsd="http://www.w3.org/2001/XMLSchema" xmlns:xs="http://www.w3.org/2001/XMLSchema" xmlns:p="http://schemas.microsoft.com/office/2006/metadata/properties" xmlns:ns2="4886ec30-6380-423d-a367-382604d25297" targetNamespace="http://schemas.microsoft.com/office/2006/metadata/properties" ma:root="true" ma:fieldsID="5441a7bf432f10265afeb1e1ae794e7e" ns2:_="">
    <xsd:import namespace="4886ec30-6380-423d-a367-382604d252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86ec30-6380-423d-a367-382604d252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93FC0D-264B-4AF6-A993-81E6A4B3D094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3de4d5a-6289-4d5e-b35a-f851eef32787"/>
    <ds:schemaRef ds:uri="94b2703a-3f3b-49eb-81e7-ba472649261f"/>
  </ds:schemaRefs>
</ds:datastoreItem>
</file>

<file path=customXml/itemProps2.xml><?xml version="1.0" encoding="utf-8"?>
<ds:datastoreItem xmlns:ds="http://schemas.openxmlformats.org/officeDocument/2006/customXml" ds:itemID="{EB12D0CF-A266-4112-A73C-AABE20148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86ec30-6380-423d-a367-382604d252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BFF054-87FA-4F05-B881-6DDCC2B6A7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1890</TotalTime>
  <Words>2656</Words>
  <Application>Microsoft Office PowerPoint</Application>
  <PresentationFormat>Widescreen</PresentationFormat>
  <Paragraphs>247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2013 - 2022 Theme</vt:lpstr>
      <vt:lpstr>AM802002 Research and Enquiry</vt:lpstr>
      <vt:lpstr>In this lecture:</vt:lpstr>
      <vt:lpstr>Introduction</vt:lpstr>
      <vt:lpstr>Teaching Approach</vt:lpstr>
      <vt:lpstr>Checklist before we start</vt:lpstr>
      <vt:lpstr>Checklist before we start</vt:lpstr>
      <vt:lpstr>Aim and Learning Outcomes</vt:lpstr>
      <vt:lpstr>PowerPoint Presentation</vt:lpstr>
      <vt:lpstr>PowerPoint Presentation</vt:lpstr>
      <vt:lpstr>What is the scientific method? </vt:lpstr>
      <vt:lpstr>Assessment 1: Critical Review  (30% to final grade)</vt:lpstr>
      <vt:lpstr>Assessment 1: Critical Review  </vt:lpstr>
      <vt:lpstr>Assessment 1: Marking Rubric  </vt:lpstr>
      <vt:lpstr>How to plan out your assessment?</vt:lpstr>
      <vt:lpstr>What is management research? </vt:lpstr>
      <vt:lpstr>What are variables?</vt:lpstr>
      <vt:lpstr>What are constructs?</vt:lpstr>
      <vt:lpstr>Variables versus constructs!</vt:lpstr>
      <vt:lpstr>Variables versus constructs!</vt:lpstr>
      <vt:lpstr>From situations to variables</vt:lpstr>
      <vt:lpstr>From situations to variables</vt:lpstr>
      <vt:lpstr>From situations to variables</vt:lpstr>
      <vt:lpstr>Has management research lost its way?</vt:lpstr>
      <vt:lpstr>PowerPoint Presentation</vt:lpstr>
      <vt:lpstr>Self-study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Jishuo Sun</dc:creator>
  <cp:lastModifiedBy>varun bhardwaj</cp:lastModifiedBy>
  <cp:revision>15</cp:revision>
  <dcterms:created xsi:type="dcterms:W3CDTF">2021-09-12T02:15:48Z</dcterms:created>
  <dcterms:modified xsi:type="dcterms:W3CDTF">2024-10-06T20:53:05Z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0x010100FB248672FE62F947B7BE927AAAD9438F</vt:lpwstr>
  </property>
</Properties>
</file>